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4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2" Type="http://schemas.openxmlformats.org/officeDocument/2006/relationships/slide" Target="slides/slide7.xml"/><Relationship Id="rId2" Type="http://schemas.openxmlformats.org/officeDocument/2006/relationships/presProps" Target="presProps.xml"/><Relationship Id="rId1" Type="http://schemas.openxmlformats.org/officeDocument/2006/relationships/theme" Target="theme/theme2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3" Type="http://schemas.openxmlformats.org/officeDocument/2006/relationships/tableStyles" Target="tableStyles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724400" y="0"/>
            <a:ext cx="3012140" cy="5140547"/>
          </a:xfrm>
          <a:custGeom>
            <a:pathLst>
              <a:path extrusionOk="0" h="6854064" w="3012141">
                <a:moveTo>
                  <a:pt x="2623817" y="0"/>
                </a:moveTo>
                <a:lnTo>
                  <a:pt x="2791741" y="608783"/>
                </a:lnTo>
                <a:lnTo>
                  <a:pt x="1826176" y="1301537"/>
                </a:lnTo>
                <a:lnTo>
                  <a:pt x="2130539" y="2466623"/>
                </a:lnTo>
                <a:lnTo>
                  <a:pt x="1175470" y="3190866"/>
                </a:lnTo>
                <a:lnTo>
                  <a:pt x="1469337" y="4355952"/>
                </a:lnTo>
                <a:lnTo>
                  <a:pt x="493277" y="5080194"/>
                </a:lnTo>
                <a:lnTo>
                  <a:pt x="808135" y="6255776"/>
                </a:lnTo>
                <a:lnTo>
                  <a:pt x="0" y="6854064"/>
                </a:lnTo>
                <a:lnTo>
                  <a:pt x="388325" y="6854064"/>
                </a:lnTo>
                <a:lnTo>
                  <a:pt x="1007545" y="6308258"/>
                </a:lnTo>
                <a:lnTo>
                  <a:pt x="713678" y="5122179"/>
                </a:lnTo>
                <a:lnTo>
                  <a:pt x="1679242" y="4408433"/>
                </a:lnTo>
                <a:lnTo>
                  <a:pt x="1364384" y="3232851"/>
                </a:lnTo>
                <a:lnTo>
                  <a:pt x="2361435" y="2498112"/>
                </a:lnTo>
                <a:lnTo>
                  <a:pt x="2015091" y="1343522"/>
                </a:lnTo>
                <a:lnTo>
                  <a:pt x="3012141" y="608783"/>
                </a:lnTo>
                <a:lnTo>
                  <a:pt x="2833722" y="0"/>
                </a:lnTo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4571999" y="0"/>
            <a:ext cx="4546600" cy="5143499"/>
            <a:chOff x="1447" y="0"/>
            <a:chExt cx="2863" cy="4319"/>
          </a:xfrm>
        </p:grpSpPr>
        <p:sp>
          <p:nvSpPr>
            <p:cNvPr id="12" name="Shape 12"/>
            <p:cNvSpPr/>
            <p:nvPr/>
          </p:nvSpPr>
          <p:spPr>
            <a:xfrm>
              <a:off x="1447" y="0"/>
              <a:ext cx="1885" cy="4319"/>
            </a:xfrm>
            <a:custGeom>
              <a:pathLst>
                <a:path extrusionOk="0" h="4320" w="1886">
                  <a:moveTo>
                    <a:pt x="1719" y="0"/>
                  </a:moveTo>
                  <a:lnTo>
                    <a:pt x="1813" y="357"/>
                  </a:lnTo>
                  <a:lnTo>
                    <a:pt x="1194" y="805"/>
                  </a:lnTo>
                  <a:lnTo>
                    <a:pt x="1393" y="1544"/>
                  </a:lnTo>
                  <a:lnTo>
                    <a:pt x="777" y="1991"/>
                  </a:lnTo>
                  <a:lnTo>
                    <a:pt x="972" y="2734"/>
                  </a:lnTo>
                  <a:lnTo>
                    <a:pt x="355" y="3178"/>
                  </a:lnTo>
                  <a:lnTo>
                    <a:pt x="554" y="3921"/>
                  </a:lnTo>
                  <a:lnTo>
                    <a:pt x="0" y="4320"/>
                  </a:lnTo>
                  <a:lnTo>
                    <a:pt x="109" y="4320"/>
                  </a:lnTo>
                  <a:lnTo>
                    <a:pt x="623" y="3948"/>
                  </a:lnTo>
                  <a:lnTo>
                    <a:pt x="430" y="3205"/>
                  </a:lnTo>
                  <a:lnTo>
                    <a:pt x="1045" y="2761"/>
                  </a:lnTo>
                  <a:lnTo>
                    <a:pt x="850" y="2018"/>
                  </a:lnTo>
                  <a:lnTo>
                    <a:pt x="1468" y="1572"/>
                  </a:lnTo>
                  <a:lnTo>
                    <a:pt x="1271" y="830"/>
                  </a:lnTo>
                  <a:lnTo>
                    <a:pt x="1886" y="386"/>
                  </a:lnTo>
                  <a:lnTo>
                    <a:pt x="1788" y="0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A64129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1559" y="0"/>
              <a:ext cx="1978" cy="4319"/>
            </a:xfrm>
            <a:custGeom>
              <a:pathLst>
                <a:path extrusionOk="0" h="4320" w="1979">
                  <a:moveTo>
                    <a:pt x="1673" y="0"/>
                  </a:moveTo>
                  <a:lnTo>
                    <a:pt x="1777" y="382"/>
                  </a:lnTo>
                  <a:lnTo>
                    <a:pt x="1160" y="830"/>
                  </a:lnTo>
                  <a:lnTo>
                    <a:pt x="1357" y="1570"/>
                  </a:lnTo>
                  <a:lnTo>
                    <a:pt x="743" y="2016"/>
                  </a:lnTo>
                  <a:lnTo>
                    <a:pt x="936" y="2759"/>
                  </a:lnTo>
                  <a:lnTo>
                    <a:pt x="319" y="3204"/>
                  </a:lnTo>
                  <a:lnTo>
                    <a:pt x="517" y="3947"/>
                  </a:lnTo>
                  <a:lnTo>
                    <a:pt x="0" y="4320"/>
                  </a:lnTo>
                  <a:lnTo>
                    <a:pt x="304" y="4320"/>
                  </a:lnTo>
                  <a:lnTo>
                    <a:pt x="717" y="4025"/>
                  </a:lnTo>
                  <a:lnTo>
                    <a:pt x="521" y="3280"/>
                  </a:lnTo>
                  <a:lnTo>
                    <a:pt x="1136" y="2836"/>
                  </a:lnTo>
                  <a:lnTo>
                    <a:pt x="941" y="2093"/>
                  </a:lnTo>
                  <a:lnTo>
                    <a:pt x="1559" y="1648"/>
                  </a:lnTo>
                  <a:lnTo>
                    <a:pt x="1362" y="905"/>
                  </a:lnTo>
                  <a:lnTo>
                    <a:pt x="1979" y="461"/>
                  </a:lnTo>
                  <a:lnTo>
                    <a:pt x="1859" y="0"/>
                  </a:lnTo>
                  <a:lnTo>
                    <a:pt x="1673" y="0"/>
                  </a:lnTo>
                  <a:close/>
                </a:path>
              </a:pathLst>
            </a:custGeom>
            <a:solidFill>
              <a:srgbClr val="384452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2090" y="0"/>
              <a:ext cx="1805" cy="4319"/>
            </a:xfrm>
            <a:custGeom>
              <a:pathLst>
                <a:path extrusionOk="0" h="4320" w="1806">
                  <a:moveTo>
                    <a:pt x="1462" y="0"/>
                  </a:moveTo>
                  <a:lnTo>
                    <a:pt x="1604" y="510"/>
                  </a:lnTo>
                  <a:lnTo>
                    <a:pt x="987" y="958"/>
                  </a:lnTo>
                  <a:lnTo>
                    <a:pt x="1183" y="1696"/>
                  </a:lnTo>
                  <a:lnTo>
                    <a:pt x="570" y="2142"/>
                  </a:lnTo>
                  <a:lnTo>
                    <a:pt x="764" y="2885"/>
                  </a:lnTo>
                  <a:lnTo>
                    <a:pt x="147" y="3329"/>
                  </a:lnTo>
                  <a:lnTo>
                    <a:pt x="344" y="4072"/>
                  </a:lnTo>
                  <a:lnTo>
                    <a:pt x="0" y="4320"/>
                  </a:lnTo>
                  <a:lnTo>
                    <a:pt x="304" y="4320"/>
                  </a:lnTo>
                  <a:lnTo>
                    <a:pt x="544" y="4151"/>
                  </a:lnTo>
                  <a:lnTo>
                    <a:pt x="349" y="3406"/>
                  </a:lnTo>
                  <a:lnTo>
                    <a:pt x="965" y="2961"/>
                  </a:lnTo>
                  <a:lnTo>
                    <a:pt x="768" y="2220"/>
                  </a:lnTo>
                  <a:lnTo>
                    <a:pt x="1385" y="1776"/>
                  </a:lnTo>
                  <a:lnTo>
                    <a:pt x="1189" y="1031"/>
                  </a:lnTo>
                  <a:lnTo>
                    <a:pt x="1806" y="586"/>
                  </a:lnTo>
                  <a:lnTo>
                    <a:pt x="1647" y="0"/>
                  </a:lnTo>
                  <a:lnTo>
                    <a:pt x="1462" y="0"/>
                  </a:lnTo>
                  <a:close/>
                </a:path>
              </a:pathLst>
            </a:custGeom>
            <a:solidFill>
              <a:srgbClr val="F68C1F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463" y="0"/>
              <a:ext cx="1847" cy="4319"/>
            </a:xfrm>
            <a:custGeom>
              <a:pathLst>
                <a:path extrusionOk="0" h="4320" w="1848">
                  <a:moveTo>
                    <a:pt x="1311" y="0"/>
                  </a:moveTo>
                  <a:lnTo>
                    <a:pt x="1475" y="606"/>
                  </a:lnTo>
                  <a:lnTo>
                    <a:pt x="856" y="1055"/>
                  </a:lnTo>
                  <a:lnTo>
                    <a:pt x="1054" y="1794"/>
                  </a:lnTo>
                  <a:lnTo>
                    <a:pt x="439" y="2240"/>
                  </a:lnTo>
                  <a:lnTo>
                    <a:pt x="634" y="2981"/>
                  </a:lnTo>
                  <a:lnTo>
                    <a:pt x="16" y="3428"/>
                  </a:lnTo>
                  <a:lnTo>
                    <a:pt x="215" y="4169"/>
                  </a:lnTo>
                  <a:lnTo>
                    <a:pt x="0" y="4320"/>
                  </a:lnTo>
                  <a:lnTo>
                    <a:pt x="570" y="4320"/>
                  </a:lnTo>
                  <a:lnTo>
                    <a:pt x="584" y="4304"/>
                  </a:lnTo>
                  <a:lnTo>
                    <a:pt x="391" y="3570"/>
                  </a:lnTo>
                  <a:lnTo>
                    <a:pt x="1005" y="3118"/>
                  </a:lnTo>
                  <a:lnTo>
                    <a:pt x="810" y="2380"/>
                  </a:lnTo>
                  <a:lnTo>
                    <a:pt x="1422" y="1936"/>
                  </a:lnTo>
                  <a:lnTo>
                    <a:pt x="1229" y="1193"/>
                  </a:lnTo>
                  <a:lnTo>
                    <a:pt x="1848" y="743"/>
                  </a:lnTo>
                  <a:lnTo>
                    <a:pt x="1650" y="0"/>
                  </a:lnTo>
                  <a:lnTo>
                    <a:pt x="1311" y="0"/>
                  </a:lnTo>
                  <a:close/>
                </a:path>
              </a:pathLst>
            </a:custGeom>
            <a:solidFill>
              <a:srgbClr val="A4BDC0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685800" y="746438"/>
            <a:ext cx="5258700" cy="1158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685800" y="1986416"/>
            <a:ext cx="5258700" cy="772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buSzPct val="100000"/>
              <a:buNone/>
              <a:defRPr sz="3000"/>
            </a:lvl2pPr>
            <a:lvl3pPr>
              <a:spcBef>
                <a:spcPts val="0"/>
              </a:spcBef>
              <a:buSzPct val="100000"/>
              <a:buNone/>
              <a:defRPr sz="3000"/>
            </a:lvl3pPr>
            <a:lvl4pPr>
              <a:spcBef>
                <a:spcPts val="0"/>
              </a:spcBef>
              <a:buSzPct val="100000"/>
              <a:buNone/>
              <a:defRPr sz="3000"/>
            </a:lvl4pPr>
            <a:lvl5pPr>
              <a:spcBef>
                <a:spcPts val="0"/>
              </a:spcBef>
              <a:buSzPct val="100000"/>
              <a:buNone/>
              <a:defRPr sz="3000"/>
            </a:lvl5pPr>
            <a:lvl6pPr>
              <a:spcBef>
                <a:spcPts val="0"/>
              </a:spcBef>
              <a:buSzPct val="100000"/>
              <a:buNone/>
              <a:defRPr sz="3000"/>
            </a:lvl6pPr>
            <a:lvl7pPr>
              <a:spcBef>
                <a:spcPts val="0"/>
              </a:spcBef>
              <a:buSzPct val="100000"/>
              <a:buNone/>
              <a:defRPr sz="3000"/>
            </a:lvl7pPr>
            <a:lvl8pPr>
              <a:spcBef>
                <a:spcPts val="0"/>
              </a:spcBef>
              <a:buSzPct val="100000"/>
              <a:buNone/>
              <a:defRPr sz="3000"/>
            </a:lvl8pPr>
            <a:lvl9pPr>
              <a:spcBef>
                <a:spcPts val="0"/>
              </a:spcBef>
              <a:buSzPct val="100000"/>
              <a:buNone/>
              <a:defRPr sz="30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rot="-5400000">
            <a:off x="6431898" y="2431398"/>
            <a:ext cx="904306" cy="4519896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-5400000">
            <a:off x="6431898" y="2431398"/>
            <a:ext cx="904306" cy="4519896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rgbClr val="A5BDC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>
                <a:solidFill>
                  <a:srgbClr val="A64128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A64128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A64128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A64128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A64128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A64128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A64128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A64128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A64128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/>
          <p:nvPr/>
        </p:nvSpPr>
        <p:spPr>
          <a:xfrm rot="-5400000">
            <a:off x="6431898" y="2431398"/>
            <a:ext cx="904306" cy="4519896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1800">
                <a:solidFill>
                  <a:schemeClr val="dk1"/>
                </a:solidFill>
              </a:defRPr>
            </a:lvl1pPr>
          </a:lstStyle>
          <a:p/>
        </p:txBody>
      </p:sp>
      <p:sp>
        <p:nvSpPr>
          <p:cNvPr id="36" name="Shape 36"/>
          <p:cNvSpPr/>
          <p:nvPr/>
        </p:nvSpPr>
        <p:spPr>
          <a:xfrm rot="10800000">
            <a:off x="7938258" y="0"/>
            <a:ext cx="1205741" cy="3389922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/>
        </p:nvSpPr>
        <p:spPr>
          <a:xfrm rot="5400000">
            <a:off x="1807794" y="-1807795"/>
            <a:ext cx="904306" cy="4519896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 rot="-5400000">
            <a:off x="6431898" y="2431398"/>
            <a:ext cx="904306" cy="4519896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0" y="1753577"/>
            <a:ext cx="1205741" cy="3389922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buFont typeface="Trebuchet MS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outube.com/v/bWInVqNDIEU" TargetMode="External"/><Relationship Id="rId5" Type="http://schemas.openxmlformats.org/officeDocument/2006/relationships/image" Target="../media/image00.jp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3.pn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6.png"/><Relationship Id="rId3" Type="http://schemas.openxmlformats.org/officeDocument/2006/relationships/hyperlink" Target="https://www.goodreads.com/author/show/1506.Elisabeth_K_bler_Ross" TargetMode="External"/><Relationship Id="rId5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outube.com/v/Xo9L2FB7aDo" TargetMode="External"/><Relationship Id="rId5" Type="http://schemas.openxmlformats.org/officeDocument/2006/relationships/image" Target="../media/image0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ctrTitle"/>
          </p:nvPr>
        </p:nvSpPr>
        <p:spPr>
          <a:xfrm>
            <a:off x="685800" y="746438"/>
            <a:ext cx="5258700" cy="1158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Allusions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&amp; Analogies</a:t>
            </a:r>
          </a:p>
        </p:txBody>
      </p:sp>
      <p:sp>
        <p:nvSpPr>
          <p:cNvPr id="44" name="Shape 44"/>
          <p:cNvSpPr txBox="1"/>
          <p:nvPr>
            <p:ph idx="1" type="subTitle"/>
          </p:nvPr>
        </p:nvSpPr>
        <p:spPr>
          <a:xfrm>
            <a:off x="685800" y="1986444"/>
            <a:ext cx="5258700" cy="2474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i="1" lang="en" sz="1800"/>
              <a:t>I can identify analogies in a text, as well as discern the comparisons made and to what effect.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i="1" sz="1800"/>
          </a:p>
          <a:p>
            <a:pPr>
              <a:spcBef>
                <a:spcPts val="0"/>
              </a:spcBef>
              <a:buNone/>
            </a:pPr>
            <a:r>
              <a:rPr i="1" lang="en" sz="1800"/>
              <a:t>I can identify allusions in a text.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Allusion Defined</a:t>
            </a:r>
          </a:p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457200" y="1200150"/>
            <a:ext cx="4069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lnSpc>
                <a:spcPct val="115000"/>
              </a:lnSpc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Allusion is a passing reference in a work of literature to another literary or historic work, figure, or event, or to a literary passage.</a:t>
            </a:r>
            <a:br>
              <a:rPr lang="en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355600" lvl="0" marL="457200" rtl="0">
              <a:lnSpc>
                <a:spcPct val="115000"/>
              </a:lnSpc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The reference is not explained.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9150" y="1160025"/>
            <a:ext cx="4277499" cy="30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Allusion (Example)</a:t>
            </a:r>
          </a:p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228600" y="1200150"/>
            <a:ext cx="3679200" cy="349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b="1" lang="en"/>
              <a:t>Patrick Henry</a:t>
            </a:r>
          </a:p>
          <a:p>
            <a:pPr algn="ctr">
              <a:spcBef>
                <a:spcPts val="0"/>
              </a:spcBef>
              <a:buNone/>
            </a:pPr>
            <a:r>
              <a:rPr lang="en" sz="2500"/>
              <a:t>“We are apt to shut our eyes against a painful truth, and </a:t>
            </a:r>
            <a:r>
              <a:rPr lang="en" sz="2500" u="sng"/>
              <a:t>listen to the song of that siren till she transforms us into beasts</a:t>
            </a:r>
            <a:r>
              <a:rPr lang="en" sz="2500"/>
              <a:t>.”</a:t>
            </a:r>
          </a:p>
        </p:txBody>
      </p:sp>
      <p:sp>
        <p:nvSpPr>
          <p:cNvPr id="58" name="Shape 58"/>
          <p:cNvSpPr/>
          <p:nvPr/>
        </p:nvSpPr>
        <p:spPr>
          <a:xfrm>
            <a:off x="6233900" y="1409875"/>
            <a:ext cx="2551800" cy="3012899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000"/>
              <a:t>Mythological reference to the Sirens, beautiful creatures who sang to lure ships into their rocky shores, resulting in fatal shipwrecks. 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2200" y="1410499"/>
            <a:ext cx="1763624" cy="267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Allusion (Example)</a:t>
            </a:r>
          </a:p>
        </p:txBody>
      </p:sp>
      <p:sp>
        <p:nvSpPr>
          <p:cNvPr id="65" name="Shape 65">
            <a:hlinkClick r:id="rId4"/>
          </p:cNvPr>
          <p:cNvSpPr/>
          <p:nvPr/>
        </p:nvSpPr>
        <p:spPr>
          <a:xfrm>
            <a:off x="2286000" y="1336400"/>
            <a:ext cx="4572000" cy="34290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457200" y="205975"/>
            <a:ext cx="4077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Analogy Defined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457200" y="1200150"/>
            <a:ext cx="3890400" cy="150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" sz="25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Analogy is the comparison of a subject to something that is similar to it in order to clarify the subject’s nature, purpose, or function.</a:t>
            </a:r>
            <a:br>
              <a:rPr lang="en" sz="25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7825" y="1200150"/>
            <a:ext cx="3914250" cy="267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Analogy (Example)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457200" y="1200150"/>
            <a:ext cx="41378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2000">
                <a:solidFill>
                  <a:srgbClr val="181818"/>
                </a:solidFill>
              </a:rPr>
              <a:t>“People are like stained-glass windows. They sparkle and shine when the sun is out, but when the darkness sets in, their true beauty is revealed only if there is a light from within.”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181818"/>
              </a:solidFill>
            </a:endParaRPr>
          </a:p>
          <a:p>
            <a:pPr lvl="0" rtl="0" algn="r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- </a:t>
            </a:r>
            <a:r>
              <a:rPr lang="en" sz="2000">
                <a:solidFill>
                  <a:srgbClr val="000000"/>
                </a:solidFill>
                <a:hlinkClick r:id="rId3"/>
              </a:rPr>
              <a:t>Elisabeth Kübler-Ross</a:t>
            </a:r>
          </a:p>
          <a:p>
            <a:pPr>
              <a:spcBef>
                <a:spcPts val="0"/>
              </a:spcBef>
              <a:buNone/>
            </a:pPr>
            <a:r>
              <a:rPr lang="en" sz="2000">
                <a:solidFill>
                  <a:srgbClr val="181818"/>
                </a:solidFill>
              </a:rPr>
              <a:t> 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4662" y="1519600"/>
            <a:ext cx="1876350" cy="182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0800" y="1669349"/>
            <a:ext cx="1777424" cy="15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/>
          <p:nvPr/>
        </p:nvSpPr>
        <p:spPr>
          <a:xfrm>
            <a:off x="6367775" y="2015475"/>
            <a:ext cx="1068000" cy="618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1C232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Analogy (Example)</a:t>
            </a:r>
          </a:p>
        </p:txBody>
      </p:sp>
      <p:sp>
        <p:nvSpPr>
          <p:cNvPr id="87" name="Shape 87">
            <a:hlinkClick r:id="rId4"/>
          </p:cNvPr>
          <p:cNvSpPr/>
          <p:nvPr/>
        </p:nvSpPr>
        <p:spPr>
          <a:xfrm>
            <a:off x="2355875" y="1316425"/>
            <a:ext cx="4572000" cy="34290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western">
  <a:themeElements>
    <a:clrScheme name="Custom 424">
      <a:dk1>
        <a:srgbClr val="B0271C"/>
      </a:dk1>
      <a:lt1>
        <a:srgbClr val="FFE8BB"/>
      </a:lt1>
      <a:dk2>
        <a:srgbClr val="374252"/>
      </a:dk2>
      <a:lt2>
        <a:srgbClr val="A5BDC0"/>
      </a:lt2>
      <a:accent1>
        <a:srgbClr val="C0974D"/>
      </a:accent1>
      <a:accent2>
        <a:srgbClr val="E49C5F"/>
      </a:accent2>
      <a:accent3>
        <a:srgbClr val="5D7372"/>
      </a:accent3>
      <a:accent4>
        <a:srgbClr val="B92C00"/>
      </a:accent4>
      <a:accent5>
        <a:srgbClr val="804000"/>
      </a:accent5>
      <a:accent6>
        <a:srgbClr val="A49D80"/>
      </a:accent6>
      <a:hlink>
        <a:srgbClr val="B0271C"/>
      </a:hlink>
      <a:folHlink>
        <a:srgbClr val="5B5F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